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317" r:id="rId6"/>
    <p:sldId id="582" r:id="rId7"/>
    <p:sldId id="2568" r:id="rId8"/>
    <p:sldId id="2580" r:id="rId9"/>
    <p:sldId id="2582" r:id="rId10"/>
    <p:sldId id="2574" r:id="rId11"/>
    <p:sldId id="2569" r:id="rId12"/>
    <p:sldId id="678" r:id="rId13"/>
    <p:sldId id="2570" r:id="rId14"/>
    <p:sldId id="2571" r:id="rId15"/>
    <p:sldId id="2581" r:id="rId16"/>
    <p:sldId id="68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43891E-62D7-3F56-853F-D13DDBCE6536}" name="Rios, Laura" initials="" userId="S::LRIOS@hdrinc.com::0d5a700a-157e-462d-b944-a3f11087b064" providerId="AD"/>
  <p188:author id="{C6692730-49AE-13F0-97CB-C007A841538D}" name="Sushmita Bhandari" initials="SB" userId="S::sbhandari@kittelson.com::0812ac63-4491-44f0-aea7-bd989c7c7a83" providerId="AD"/>
  <p188:author id="{7A346D72-B0FE-77A6-ADBC-6093990C19EB}" name="Kirkman, Brent" initials="BK" userId="S::BKIRKMAN@hdrinc.com::c0354a02-cadb-42eb-9111-6361a5ffe6b0" providerId="AD"/>
  <p188:author id="{FDD01A83-3695-07B6-656E-20528DD99ABE}" name="Wilkinson, Carrie" initials="CW" userId="S::CWILKINSON@hdrinc.com::475f053b-f524-43b7-a9b6-94ef6624b183" providerId="AD"/>
  <p188:author id="{A3AF12B2-40A8-17C7-646F-A732BD5C4EC1}" name="Kirkman, Brent" initials="KB" userId="Kirkman, Brent" providerId="None"/>
  <p188:author id="{E1ACD5D9-4845-FC5E-5564-6408D21E3D2E}" name="Ross, Kristi" initials="KR" userId="S::KRROSS@hdrinc.com::4473e856-0d87-42fd-9288-107e5089fc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361B"/>
    <a:srgbClr val="F5F1F2"/>
    <a:srgbClr val="F0D2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kman, Brent" userId="c0354a02-cadb-42eb-9111-6361a5ffe6b0" providerId="ADAL" clId="{3A2E542A-3160-4406-9D3E-486089F93359}"/>
    <pc:docChg chg="custSel addSld delSld modSld sldOrd">
      <pc:chgData name="Kirkman, Brent" userId="c0354a02-cadb-42eb-9111-6361a5ffe6b0" providerId="ADAL" clId="{3A2E542A-3160-4406-9D3E-486089F93359}" dt="2026-09-17T23:46:15.030" v="2224" actId="20577"/>
      <pc:docMkLst>
        <pc:docMk/>
      </pc:docMkLst>
      <pc:sldChg chg="modSp mod">
        <pc:chgData name="Kirkman, Brent" userId="c0354a02-cadb-42eb-9111-6361a5ffe6b0" providerId="ADAL" clId="{3A2E542A-3160-4406-9D3E-486089F93359}" dt="2026-09-17T21:23:11.980" v="2207" actId="20577"/>
        <pc:sldMkLst>
          <pc:docMk/>
          <pc:sldMk cId="3488684384" sldId="256"/>
        </pc:sldMkLst>
        <pc:spChg chg="mod">
          <ac:chgData name="Kirkman, Brent" userId="c0354a02-cadb-42eb-9111-6361a5ffe6b0" providerId="ADAL" clId="{3A2E542A-3160-4406-9D3E-486089F93359}" dt="2026-09-17T21:23:11.980" v="2207" actId="20577"/>
          <ac:spMkLst>
            <pc:docMk/>
            <pc:sldMk cId="3488684384" sldId="256"/>
            <ac:spMk id="3" creationId="{CC487741-2538-9872-4022-9ED5F1C12B0D}"/>
          </ac:spMkLst>
        </pc:spChg>
      </pc:sldChg>
      <pc:sldChg chg="modSp mod">
        <pc:chgData name="Kirkman, Brent" userId="c0354a02-cadb-42eb-9111-6361a5ffe6b0" providerId="ADAL" clId="{3A2E542A-3160-4406-9D3E-486089F93359}" dt="2026-08-26T18:56:31.012" v="19" actId="20577"/>
        <pc:sldMkLst>
          <pc:docMk/>
          <pc:sldMk cId="3293148088" sldId="317"/>
        </pc:sldMkLst>
        <pc:spChg chg="mod">
          <ac:chgData name="Kirkman, Brent" userId="c0354a02-cadb-42eb-9111-6361a5ffe6b0" providerId="ADAL" clId="{3A2E542A-3160-4406-9D3E-486089F93359}" dt="2026-08-26T18:56:31.012" v="19" actId="20577"/>
          <ac:spMkLst>
            <pc:docMk/>
            <pc:sldMk cId="3293148088" sldId="317"/>
            <ac:spMk id="2" creationId="{909482A3-8D5B-F6C7-6761-C30CFFDA08A6}"/>
          </ac:spMkLst>
        </pc:spChg>
      </pc:sldChg>
      <pc:sldChg chg="addSp delSp modSp mod ord">
        <pc:chgData name="Kirkman, Brent" userId="c0354a02-cadb-42eb-9111-6361a5ffe6b0" providerId="ADAL" clId="{3A2E542A-3160-4406-9D3E-486089F93359}" dt="2026-09-17T23:46:15.030" v="2224" actId="20577"/>
        <pc:sldMkLst>
          <pc:docMk/>
          <pc:sldMk cId="696124058" sldId="678"/>
        </pc:sldMkLst>
        <pc:spChg chg="add mod ord">
          <ac:chgData name="Kirkman, Brent" userId="c0354a02-cadb-42eb-9111-6361a5ffe6b0" providerId="ADAL" clId="{3A2E542A-3160-4406-9D3E-486089F93359}" dt="2026-09-17T23:46:15.030" v="2224" actId="20577"/>
          <ac:spMkLst>
            <pc:docMk/>
            <pc:sldMk cId="696124058" sldId="678"/>
            <ac:spMk id="10" creationId="{15C6E2CA-7841-D51A-F282-B44EC72187C6}"/>
          </ac:spMkLst>
        </pc:spChg>
        <pc:picChg chg="add mod">
          <ac:chgData name="Kirkman, Brent" userId="c0354a02-cadb-42eb-9111-6361a5ffe6b0" providerId="ADAL" clId="{3A2E542A-3160-4406-9D3E-486089F93359}" dt="2026-09-02T21:38:57.205" v="764" actId="1037"/>
          <ac:picMkLst>
            <pc:docMk/>
            <pc:sldMk cId="696124058" sldId="678"/>
            <ac:picMk id="6" creationId="{65FAA8B7-B1E4-46D2-A4C4-899E86D6B53D}"/>
          </ac:picMkLst>
        </pc:picChg>
      </pc:sldChg>
      <pc:sldChg chg="modSp mod">
        <pc:chgData name="Kirkman, Brent" userId="c0354a02-cadb-42eb-9111-6361a5ffe6b0" providerId="ADAL" clId="{3A2E542A-3160-4406-9D3E-486089F93359}" dt="2026-08-26T18:57:07.616" v="84" actId="20577"/>
        <pc:sldMkLst>
          <pc:docMk/>
          <pc:sldMk cId="325675702" sldId="2568"/>
        </pc:sldMkLst>
        <pc:spChg chg="mod">
          <ac:chgData name="Kirkman, Brent" userId="c0354a02-cadb-42eb-9111-6361a5ffe6b0" providerId="ADAL" clId="{3A2E542A-3160-4406-9D3E-486089F93359}" dt="2026-08-26T18:57:07.616" v="84" actId="20577"/>
          <ac:spMkLst>
            <pc:docMk/>
            <pc:sldMk cId="325675702" sldId="2568"/>
            <ac:spMk id="2" creationId="{63E406A2-6438-C369-21F3-E2005B909850}"/>
          </ac:spMkLst>
        </pc:spChg>
      </pc:sldChg>
      <pc:sldChg chg="modSp mod">
        <pc:chgData name="Kirkman, Brent" userId="c0354a02-cadb-42eb-9111-6361a5ffe6b0" providerId="ADAL" clId="{3A2E542A-3160-4406-9D3E-486089F93359}" dt="2026-08-26T18:57:41.919" v="187" actId="20577"/>
        <pc:sldMkLst>
          <pc:docMk/>
          <pc:sldMk cId="637169878" sldId="2569"/>
        </pc:sldMkLst>
        <pc:spChg chg="mod">
          <ac:chgData name="Kirkman, Brent" userId="c0354a02-cadb-42eb-9111-6361a5ffe6b0" providerId="ADAL" clId="{3A2E542A-3160-4406-9D3E-486089F93359}" dt="2026-08-26T18:57:41.919" v="187" actId="20577"/>
          <ac:spMkLst>
            <pc:docMk/>
            <pc:sldMk cId="637169878" sldId="2569"/>
            <ac:spMk id="2" creationId="{FE96D3B2-67A3-67A1-8208-C8849A4C9BFF}"/>
          </ac:spMkLst>
        </pc:spChg>
      </pc:sldChg>
      <pc:sldChg chg="modSp mod">
        <pc:chgData name="Kirkman, Brent" userId="c0354a02-cadb-42eb-9111-6361a5ffe6b0" providerId="ADAL" clId="{3A2E542A-3160-4406-9D3E-486089F93359}" dt="2026-08-26T18:59:47.534" v="321" actId="20577"/>
        <pc:sldMkLst>
          <pc:docMk/>
          <pc:sldMk cId="3944163867" sldId="2570"/>
        </pc:sldMkLst>
        <pc:spChg chg="mod">
          <ac:chgData name="Kirkman, Brent" userId="c0354a02-cadb-42eb-9111-6361a5ffe6b0" providerId="ADAL" clId="{3A2E542A-3160-4406-9D3E-486089F93359}" dt="2026-08-26T18:59:47.534" v="321" actId="20577"/>
          <ac:spMkLst>
            <pc:docMk/>
            <pc:sldMk cId="3944163867" sldId="2570"/>
            <ac:spMk id="2" creationId="{2B43CCFC-3528-6AD3-417B-5222383F8A17}"/>
          </ac:spMkLst>
        </pc:spChg>
      </pc:sldChg>
      <pc:sldChg chg="modSp mod">
        <pc:chgData name="Kirkman, Brent" userId="c0354a02-cadb-42eb-9111-6361a5ffe6b0" providerId="ADAL" clId="{3A2E542A-3160-4406-9D3E-486089F93359}" dt="2026-08-26T19:00:11.547" v="352" actId="20577"/>
        <pc:sldMkLst>
          <pc:docMk/>
          <pc:sldMk cId="3968028729" sldId="2571"/>
        </pc:sldMkLst>
        <pc:spChg chg="mod">
          <ac:chgData name="Kirkman, Brent" userId="c0354a02-cadb-42eb-9111-6361a5ffe6b0" providerId="ADAL" clId="{3A2E542A-3160-4406-9D3E-486089F93359}" dt="2026-08-26T19:00:11.547" v="352" actId="20577"/>
          <ac:spMkLst>
            <pc:docMk/>
            <pc:sldMk cId="3968028729" sldId="2571"/>
            <ac:spMk id="2" creationId="{05CD878E-E777-A826-B154-4C0F00A7B67D}"/>
          </ac:spMkLst>
        </pc:spChg>
      </pc:sldChg>
      <pc:sldChg chg="ord">
        <pc:chgData name="Kirkman, Brent" userId="c0354a02-cadb-42eb-9111-6361a5ffe6b0" providerId="ADAL" clId="{3A2E542A-3160-4406-9D3E-486089F93359}" dt="2026-08-26T18:57:59.421" v="191"/>
        <pc:sldMkLst>
          <pc:docMk/>
          <pc:sldMk cId="3326993381" sldId="2574"/>
        </pc:sldMkLst>
      </pc:sldChg>
      <pc:sldChg chg="ord">
        <pc:chgData name="Kirkman, Brent" userId="c0354a02-cadb-42eb-9111-6361a5ffe6b0" providerId="ADAL" clId="{3A2E542A-3160-4406-9D3E-486089F93359}" dt="2026-08-26T18:57:55.702" v="189"/>
        <pc:sldMkLst>
          <pc:docMk/>
          <pc:sldMk cId="2866909478" sldId="2580"/>
        </pc:sldMkLst>
      </pc:sldChg>
      <pc:sldChg chg="addSp delSp modSp add mod ord">
        <pc:chgData name="Kirkman, Brent" userId="c0354a02-cadb-42eb-9111-6361a5ffe6b0" providerId="ADAL" clId="{3A2E542A-3160-4406-9D3E-486089F93359}" dt="2026-09-02T21:52:22.990" v="2203" actId="1076"/>
        <pc:sldMkLst>
          <pc:docMk/>
          <pc:sldMk cId="1342369880" sldId="2581"/>
        </pc:sldMkLst>
        <pc:spChg chg="mod">
          <ac:chgData name="Kirkman, Brent" userId="c0354a02-cadb-42eb-9111-6361a5ffe6b0" providerId="ADAL" clId="{3A2E542A-3160-4406-9D3E-486089F93359}" dt="2026-09-02T21:52:12.196" v="2199" actId="115"/>
          <ac:spMkLst>
            <pc:docMk/>
            <pc:sldMk cId="1342369880" sldId="2581"/>
            <ac:spMk id="3" creationId="{13952325-6F16-B2C3-D0F6-8C0F7B524DC9}"/>
          </ac:spMkLst>
        </pc:spChg>
        <pc:picChg chg="add mod">
          <ac:chgData name="Kirkman, Brent" userId="c0354a02-cadb-42eb-9111-6361a5ffe6b0" providerId="ADAL" clId="{3A2E542A-3160-4406-9D3E-486089F93359}" dt="2026-09-02T21:52:22.990" v="2203" actId="1076"/>
          <ac:picMkLst>
            <pc:docMk/>
            <pc:sldMk cId="1342369880" sldId="2581"/>
            <ac:picMk id="4" creationId="{4E86A538-CECC-E45C-4BDE-349844F9B48B}"/>
          </ac:picMkLst>
        </pc:picChg>
      </pc:sldChg>
      <pc:sldMasterChg chg="delSldLayout">
        <pc:chgData name="Kirkman, Brent" userId="c0354a02-cadb-42eb-9111-6361a5ffe6b0" providerId="ADAL" clId="{3A2E542A-3160-4406-9D3E-486089F93359}" dt="2026-08-26T19:00:31.856" v="353" actId="2696"/>
        <pc:sldMasterMkLst>
          <pc:docMk/>
          <pc:sldMasterMk cId="801005298" sldId="2147483648"/>
        </pc:sldMasterMkLst>
      </pc:sldMasterChg>
    </pc:docChg>
  </pc:docChgLst>
  <pc:docChgLst>
    <pc:chgData name="Wilkinson, Carrie" userId="475f053b-f524-43b7-a9b6-94ef6624b183" providerId="ADAL" clId="{E1577E3F-23B8-4DCF-B03C-B0F1E541CDD7}"/>
    <pc:docChg chg="custSel addSld modSld">
      <pc:chgData name="Wilkinson, Carrie" userId="475f053b-f524-43b7-a9b6-94ef6624b183" providerId="ADAL" clId="{E1577E3F-23B8-4DCF-B03C-B0F1E541CDD7}" dt="2026-09-17T21:11:55.822" v="2060" actId="20577"/>
      <pc:docMkLst>
        <pc:docMk/>
      </pc:docMkLst>
      <pc:sldChg chg="modSp mod">
        <pc:chgData name="Wilkinson, Carrie" userId="475f053b-f524-43b7-a9b6-94ef6624b183" providerId="ADAL" clId="{E1577E3F-23B8-4DCF-B03C-B0F1E541CDD7}" dt="2026-09-02T20:56:18.803" v="483" actId="20577"/>
        <pc:sldMkLst>
          <pc:docMk/>
          <pc:sldMk cId="3326993381" sldId="2574"/>
        </pc:sldMkLst>
        <pc:spChg chg="mod">
          <ac:chgData name="Wilkinson, Carrie" userId="475f053b-f524-43b7-a9b6-94ef6624b183" providerId="ADAL" clId="{E1577E3F-23B8-4DCF-B03C-B0F1E541CDD7}" dt="2026-09-02T20:56:18.803" v="483" actId="20577"/>
          <ac:spMkLst>
            <pc:docMk/>
            <pc:sldMk cId="3326993381" sldId="2574"/>
            <ac:spMk id="20" creationId="{6E2E52F8-CB8F-BCEB-21A5-1EEA0B06697C}"/>
          </ac:spMkLst>
        </pc:spChg>
      </pc:sldChg>
      <pc:sldChg chg="modSp mod">
        <pc:chgData name="Wilkinson, Carrie" userId="475f053b-f524-43b7-a9b6-94ef6624b183" providerId="ADAL" clId="{E1577E3F-23B8-4DCF-B03C-B0F1E541CDD7}" dt="2026-09-17T21:09:49.730" v="1874" actId="20577"/>
        <pc:sldMkLst>
          <pc:docMk/>
          <pc:sldMk cId="2866909478" sldId="2580"/>
        </pc:sldMkLst>
        <pc:spChg chg="mod">
          <ac:chgData name="Wilkinson, Carrie" userId="475f053b-f524-43b7-a9b6-94ef6624b183" providerId="ADAL" clId="{E1577E3F-23B8-4DCF-B03C-B0F1E541CDD7}" dt="2026-09-17T21:09:49.730" v="1874" actId="20577"/>
          <ac:spMkLst>
            <pc:docMk/>
            <pc:sldMk cId="2866909478" sldId="2580"/>
            <ac:spMk id="3" creationId="{62ABE830-B133-69D9-CA7D-A9D528CE9FFE}"/>
          </ac:spMkLst>
        </pc:spChg>
        <pc:picChg chg="mod">
          <ac:chgData name="Wilkinson, Carrie" userId="475f053b-f524-43b7-a9b6-94ef6624b183" providerId="ADAL" clId="{E1577E3F-23B8-4DCF-B03C-B0F1E541CDD7}" dt="2026-09-02T20:54:23.592" v="390" actId="14100"/>
          <ac:picMkLst>
            <pc:docMk/>
            <pc:sldMk cId="2866909478" sldId="2580"/>
            <ac:picMk id="4" creationId="{99C322BA-7C77-0019-0534-C2A02E93E696}"/>
          </ac:picMkLst>
        </pc:picChg>
      </pc:sldChg>
      <pc:sldChg chg="delSp modSp add mod">
        <pc:chgData name="Wilkinson, Carrie" userId="475f053b-f524-43b7-a9b6-94ef6624b183" providerId="ADAL" clId="{E1577E3F-23B8-4DCF-B03C-B0F1E541CDD7}" dt="2026-09-17T21:11:55.822" v="2060" actId="20577"/>
        <pc:sldMkLst>
          <pc:docMk/>
          <pc:sldMk cId="861882172" sldId="2582"/>
        </pc:sldMkLst>
        <pc:spChg chg="mod">
          <ac:chgData name="Wilkinson, Carrie" userId="475f053b-f524-43b7-a9b6-94ef6624b183" providerId="ADAL" clId="{E1577E3F-23B8-4DCF-B03C-B0F1E541CDD7}" dt="2026-09-17T21:11:55.822" v="2060" actId="20577"/>
          <ac:spMkLst>
            <pc:docMk/>
            <pc:sldMk cId="861882172" sldId="2582"/>
            <ac:spMk id="3" creationId="{B17BEAAC-EEC3-A594-2F42-C2AA2C4E8D1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105429-0022-F469-F4FF-DB2533E834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FBEFBB-E4BC-15FD-1555-4309F157BD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586D0-0473-4D49-A2F4-8D9DECAAB6F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56FBB5-9727-8844-EE56-88F78F101F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8AF24F-6CAC-E1C7-117A-3566BA4446D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9F5EF-D7A8-4DA8-85B3-EE761FCBC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207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71A77C-EF14-4729-8F9D-9D1EDED9A621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124A2-5FDD-4D70-B3DF-EA573D2F5A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09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124A2-5FDD-4D70-B3DF-EA573D2F5A6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867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71207-0E5A-D19C-7E9C-3DDEED244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12B29A-8CC7-BAC9-ED18-2D6FBF25A0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6EF1CE-208C-271A-240B-A60A99899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8A142-D74E-0646-4983-50B7F59454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124A2-5FDD-4D70-B3DF-EA573D2F5A6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054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4E927-0003-843F-B761-33A7A7F60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6AE920-FDA3-FEC8-72D9-FA61031A02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24E264-0C19-77A6-6B6B-05534C961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E1FD1-DBA8-2589-F262-3CF9880025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124A2-5FDD-4D70-B3DF-EA573D2F5A6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50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45F9C8C-39B1-2B2F-B59A-EDD45C29114A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9E36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red background with white dots&#10;&#10;Description automatically generated">
            <a:extLst>
              <a:ext uri="{FF2B5EF4-FFF2-40B4-BE49-F238E27FC236}">
                <a16:creationId xmlns:a16="http://schemas.microsoft.com/office/drawing/2014/main" id="{3C90C52A-A608-8DC3-6B32-638709DE2A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69151"/>
            <a:ext cx="12188554" cy="1788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4A1F17-0AA8-75F1-F2D9-6E39959C7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5142807" cy="2507942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050EC1-2876-76E3-519B-A1E52C5077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957846"/>
            <a:ext cx="5142807" cy="52202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</a:t>
            </a:r>
            <a:r>
              <a:rPr lang="en-US" err="1"/>
              <a:t>Mastersubtitle</a:t>
            </a:r>
            <a:r>
              <a:rPr lang="en-US"/>
              <a:t> style</a:t>
            </a:r>
          </a:p>
        </p:txBody>
      </p:sp>
      <p:pic>
        <p:nvPicPr>
          <p:cNvPr id="10" name="Picture 9" descr="A logo for a project&#10;&#10;Description automatically generated">
            <a:extLst>
              <a:ext uri="{FF2B5EF4-FFF2-40B4-BE49-F238E27FC236}">
                <a16:creationId xmlns:a16="http://schemas.microsoft.com/office/drawing/2014/main" id="{450B0C8D-855D-E57C-0B22-BF548A7FB8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465" y="1390062"/>
            <a:ext cx="3683877" cy="325596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74E9B55-6929-726A-C874-90C4027909FD}"/>
              </a:ext>
            </a:extLst>
          </p:cNvPr>
          <p:cNvGrpSpPr/>
          <p:nvPr userDrawn="1"/>
        </p:nvGrpSpPr>
        <p:grpSpPr>
          <a:xfrm rot="16200000">
            <a:off x="-3322050" y="3245848"/>
            <a:ext cx="7264634" cy="182381"/>
            <a:chOff x="-136478" y="114430"/>
            <a:chExt cx="11807517" cy="149294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D8F84C6-B740-7978-49CE-7E2FC248252C}"/>
                </a:ext>
              </a:extLst>
            </p:cNvPr>
            <p:cNvSpPr/>
            <p:nvPr userDrawn="1"/>
          </p:nvSpPr>
          <p:spPr>
            <a:xfrm>
              <a:off x="4439815" y="114430"/>
              <a:ext cx="7231224" cy="14929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F97F2589-45C3-0AAC-8CFD-D4C567C63480}"/>
                </a:ext>
              </a:extLst>
            </p:cNvPr>
            <p:cNvSpPr/>
            <p:nvPr userDrawn="1"/>
          </p:nvSpPr>
          <p:spPr>
            <a:xfrm>
              <a:off x="-136478" y="114430"/>
              <a:ext cx="4482987" cy="14929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66329A2-F153-9D0F-D491-BA4F9155F0B2}"/>
              </a:ext>
            </a:extLst>
          </p:cNvPr>
          <p:cNvGrpSpPr/>
          <p:nvPr userDrawn="1"/>
        </p:nvGrpSpPr>
        <p:grpSpPr>
          <a:xfrm>
            <a:off x="7841251" y="6240714"/>
            <a:ext cx="3176304" cy="411524"/>
            <a:chOff x="3541425" y="5199567"/>
            <a:chExt cx="6871044" cy="890217"/>
          </a:xfrm>
        </p:grpSpPr>
        <p:pic>
          <p:nvPicPr>
            <p:cNvPr id="9" name="Picture 8" descr="A black and white logo&#10;&#10;Description automatically generated">
              <a:extLst>
                <a:ext uri="{FF2B5EF4-FFF2-40B4-BE49-F238E27FC236}">
                  <a16:creationId xmlns:a16="http://schemas.microsoft.com/office/drawing/2014/main" id="{1CC2F04A-8DC3-6521-60AB-435CA9CB5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921" y="5395256"/>
              <a:ext cx="1722212" cy="552450"/>
            </a:xfrm>
            <a:prstGeom prst="rect">
              <a:avLst/>
            </a:prstGeom>
          </p:spPr>
        </p:pic>
        <p:pic>
          <p:nvPicPr>
            <p:cNvPr id="12" name="Picture 11" descr="A black and white sign with white text&#10;&#10;Description automatically generated">
              <a:extLst>
                <a:ext uri="{FF2B5EF4-FFF2-40B4-BE49-F238E27FC236}">
                  <a16:creationId xmlns:a16="http://schemas.microsoft.com/office/drawing/2014/main" id="{9013A754-E28B-1F3F-5C93-2118A40973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1425" y="5285546"/>
              <a:ext cx="2613034" cy="633173"/>
            </a:xfrm>
            <a:prstGeom prst="rect">
              <a:avLst/>
            </a:prstGeom>
          </p:spPr>
        </p:pic>
        <p:pic>
          <p:nvPicPr>
            <p:cNvPr id="17" name="Picture 16" descr="A green and orange logo&#10;&#10;Description automatically generated">
              <a:extLst>
                <a:ext uri="{FF2B5EF4-FFF2-40B4-BE49-F238E27FC236}">
                  <a16:creationId xmlns:a16="http://schemas.microsoft.com/office/drawing/2014/main" id="{EAC65CE8-8EA5-B474-E825-88F00B0235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5594" y="5387633"/>
              <a:ext cx="1666875" cy="552450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762D1C2-34B6-B152-4FED-C6C0C22A41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71690" y="5199567"/>
              <a:ext cx="0" cy="8902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4D1BC9F-D10F-55B6-6089-9F9222F245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528364" y="5199567"/>
              <a:ext cx="0" cy="8902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5006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013C6-9052-F929-8050-2F4EAE42C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7C182-A19C-1601-606C-330FDCD42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8224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013C6-9052-F929-8050-2F4EAE42C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7C182-A19C-1601-606C-330FDCD42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915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4006992-312D-79C0-E650-A3A8BA30C1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381500"/>
            <a:ext cx="12192000" cy="24765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70131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177FB-13CD-92F0-32E1-BE0B2596C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81600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4623B-C609-A4BB-A906-49B895225F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2FA8EF4-0706-0345-85DD-E0CD88EF5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8618" y="0"/>
            <a:ext cx="5583382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20BF741-7F8E-B15F-2ECA-E56EDF95ECE3}"/>
              </a:ext>
            </a:extLst>
          </p:cNvPr>
          <p:cNvSpPr/>
          <p:nvPr userDrawn="1"/>
        </p:nvSpPr>
        <p:spPr>
          <a:xfrm>
            <a:off x="6434051" y="365762"/>
            <a:ext cx="365760" cy="208649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5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20BF741-7F8E-B15F-2ECA-E56EDF95ECE3}"/>
              </a:ext>
            </a:extLst>
          </p:cNvPr>
          <p:cNvSpPr/>
          <p:nvPr userDrawn="1"/>
        </p:nvSpPr>
        <p:spPr>
          <a:xfrm>
            <a:off x="838200" y="1825626"/>
            <a:ext cx="5257800" cy="4351338"/>
          </a:xfrm>
          <a:prstGeom prst="roundRect">
            <a:avLst>
              <a:gd name="adj" fmla="val 1496"/>
            </a:avLst>
          </a:prstGeom>
          <a:solidFill>
            <a:srgbClr val="F5F1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9177FB-13CD-92F0-32E1-BE0B2596C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4623B-C609-A4BB-A906-49B895225F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8376" y="2015412"/>
            <a:ext cx="4935893" cy="39748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38091B9C-321C-F64F-47F8-42BF9C3DA201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205538" y="1825623"/>
            <a:ext cx="5662612" cy="4351339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923813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C8B71-D85D-4407-5B34-B6E5A73C3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C6F90E-4A40-3AF7-F88F-DF60418F91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72952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649BDE-8C8C-941F-E33F-1D2CA822B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15013-0A4F-B2F2-FEE7-F6D2B2B0C7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72952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5E303B-CCCF-7AFA-D9D3-F18ADA9B31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9111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0256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631FB3B-1AA2-439C-0CA8-362F825F4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8048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at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20BF741-7F8E-B15F-2ECA-E56EDF95ECE3}"/>
              </a:ext>
            </a:extLst>
          </p:cNvPr>
          <p:cNvSpPr/>
          <p:nvPr/>
        </p:nvSpPr>
        <p:spPr>
          <a:xfrm>
            <a:off x="838200" y="1825625"/>
            <a:ext cx="5257800" cy="4351339"/>
          </a:xfrm>
          <a:prstGeom prst="roundRect">
            <a:avLst>
              <a:gd name="adj" fmla="val 1496"/>
            </a:avLst>
          </a:prstGeom>
          <a:solidFill>
            <a:srgbClr val="F5F1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9177FB-13CD-92F0-32E1-BE0B2596C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4623B-C609-A4BB-A906-49B895225F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8377" y="2015413"/>
            <a:ext cx="4935893" cy="39748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610CA7D-F702-3E32-2F68-F75077BC7F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43650" y="0"/>
            <a:ext cx="5848351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4230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538CE9-09A0-4EEF-F959-04441030A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3E571-1767-0B13-A03D-ADB5D53DC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154570-709C-65F6-9C39-78C485E44B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4EB140-B544-4AA0-A475-4F1B032F094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DCF9C-8E92-F7B9-FC78-4F71C65FEE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0683D-7706-A1AD-9F6A-4C55566342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40E532-25E8-4ED3-9814-982DE8E4AD3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D40F33-4100-351A-043F-702DD02072EC}"/>
              </a:ext>
            </a:extLst>
          </p:cNvPr>
          <p:cNvSpPr/>
          <p:nvPr userDrawn="1"/>
        </p:nvSpPr>
        <p:spPr>
          <a:xfrm>
            <a:off x="4439815" y="114430"/>
            <a:ext cx="7231224" cy="14929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02AD40D-3434-C78F-C7F3-4D8DDED63576}"/>
              </a:ext>
            </a:extLst>
          </p:cNvPr>
          <p:cNvSpPr/>
          <p:nvPr userDrawn="1"/>
        </p:nvSpPr>
        <p:spPr>
          <a:xfrm>
            <a:off x="-136478" y="114430"/>
            <a:ext cx="4482987" cy="14929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D4B83BA-8891-1C4D-36E7-B0AB4BEFD0AD}"/>
              </a:ext>
            </a:extLst>
          </p:cNvPr>
          <p:cNvSpPr/>
          <p:nvPr userDrawn="1"/>
        </p:nvSpPr>
        <p:spPr>
          <a:xfrm>
            <a:off x="11764345" y="114430"/>
            <a:ext cx="600527" cy="14929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05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2" r:id="rId4"/>
    <p:sldLayoutId id="2147483660" r:id="rId5"/>
    <p:sldLayoutId id="2147483653" r:id="rId6"/>
    <p:sldLayoutId id="2147483655" r:id="rId7"/>
    <p:sldLayoutId id="2147483663" r:id="rId8"/>
    <p:sldLayoutId id="214748366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Roboto" panose="02000000000000000000" pitchFamily="2" charset="0"/>
        <a:buChar char="›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Roboto" panose="02000000000000000000" pitchFamily="2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482A3-8D5B-F6C7-6761-C30CFFDA0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5" y="1536854"/>
            <a:ext cx="5142807" cy="2507942"/>
          </a:xfrm>
        </p:spPr>
        <p:txBody>
          <a:bodyPr/>
          <a:lstStyle/>
          <a:p>
            <a:r>
              <a:rPr lang="en-US"/>
              <a:t>1</a:t>
            </a:r>
            <a:r>
              <a:rPr lang="en-US" baseline="30000"/>
              <a:t>st</a:t>
            </a:r>
            <a:r>
              <a:rPr lang="en-US"/>
              <a:t> Avenue:</a:t>
            </a:r>
            <a:br>
              <a:rPr lang="en-US"/>
            </a:br>
            <a:r>
              <a:rPr lang="en-US"/>
              <a:t>River Road to Grant Road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487741-2538-9872-4022-9ED5F1C12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5" y="4067175"/>
            <a:ext cx="5660571" cy="12065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Avenue Citizens’ Task Force Meeting</a:t>
            </a:r>
          </a:p>
          <a:p>
            <a:r>
              <a:rPr lang="en-US" dirty="0">
                <a:cs typeface="Arial"/>
              </a:rPr>
              <a:t>9/17/26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B52347E-F780-3B0A-064A-3D0D84DB9425}"/>
              </a:ext>
            </a:extLst>
          </p:cNvPr>
          <p:cNvCxnSpPr/>
          <p:nvPr/>
        </p:nvCxnSpPr>
        <p:spPr>
          <a:xfrm>
            <a:off x="1285875" y="4067175"/>
            <a:ext cx="60388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684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482A3-8D5B-F6C7-6761-C30CFFDA0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5" y="2189470"/>
            <a:ext cx="6819900" cy="1877705"/>
          </a:xfrm>
        </p:spPr>
        <p:txBody>
          <a:bodyPr>
            <a:noAutofit/>
          </a:bodyPr>
          <a:lstStyle/>
          <a:p>
            <a:r>
              <a:rPr lang="en-US">
                <a:ea typeface="Roboto"/>
                <a:cs typeface="Roboto"/>
              </a:rPr>
              <a:t>Approval of</a:t>
            </a:r>
            <a:br>
              <a:rPr lang="en-US">
                <a:ea typeface="Roboto"/>
                <a:cs typeface="Roboto"/>
              </a:rPr>
            </a:br>
            <a:r>
              <a:rPr lang="en-US">
                <a:ea typeface="Roboto"/>
                <a:cs typeface="Roboto"/>
              </a:rPr>
              <a:t>June 18, 2026</a:t>
            </a:r>
            <a:br>
              <a:rPr lang="en-US"/>
            </a:br>
            <a:r>
              <a:rPr lang="en-US">
                <a:ea typeface="Roboto"/>
                <a:cs typeface="Roboto"/>
              </a:rPr>
              <a:t>Meeting Minutes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E9BFB7-D8CB-05D2-248A-ECED317C6899}"/>
              </a:ext>
            </a:extLst>
          </p:cNvPr>
          <p:cNvCxnSpPr/>
          <p:nvPr/>
        </p:nvCxnSpPr>
        <p:spPr>
          <a:xfrm>
            <a:off x="1285875" y="4067175"/>
            <a:ext cx="60388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148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A7E0A-7D3B-C788-8001-070849D17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8E393-0CDA-5F63-4417-DBC060FA72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5" y="2189470"/>
            <a:ext cx="6819900" cy="1877705"/>
          </a:xfrm>
        </p:spPr>
        <p:txBody>
          <a:bodyPr>
            <a:noAutofit/>
          </a:bodyPr>
          <a:lstStyle/>
          <a:p>
            <a:r>
              <a:rPr lang="en-US"/>
              <a:t>Call to the Audience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3DEA17F-B280-45A6-82B9-203FBB53646F}"/>
              </a:ext>
            </a:extLst>
          </p:cNvPr>
          <p:cNvCxnSpPr/>
          <p:nvPr/>
        </p:nvCxnSpPr>
        <p:spPr>
          <a:xfrm>
            <a:off x="1285875" y="4067175"/>
            <a:ext cx="60388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8261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31F0C-69C0-D6F9-799E-28635A03B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406A2-6438-C369-21F3-E2005B9098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3771" y="2680351"/>
            <a:ext cx="6819900" cy="1877705"/>
          </a:xfrm>
        </p:spPr>
        <p:txBody>
          <a:bodyPr>
            <a:noAutofit/>
          </a:bodyPr>
          <a:lstStyle/>
          <a:p>
            <a:r>
              <a:rPr lang="en-US">
                <a:ea typeface="Roboto"/>
                <a:cs typeface="Roboto"/>
              </a:rPr>
              <a:t>Update Phase III Outreach Effort and Preliminary Summary Report</a:t>
            </a:r>
            <a:br>
              <a:rPr lang="en-US"/>
            </a:br>
            <a:endParaRPr lang="en-US" sz="2800">
              <a:ea typeface="Roboto"/>
              <a:cs typeface="Roboto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ADDBA0-9085-0992-9453-0A515619B31D}"/>
              </a:ext>
            </a:extLst>
          </p:cNvPr>
          <p:cNvCxnSpPr/>
          <p:nvPr/>
        </p:nvCxnSpPr>
        <p:spPr>
          <a:xfrm>
            <a:off x="1003771" y="4067175"/>
            <a:ext cx="60388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75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3E4F6-3EC8-B062-D3C4-F7333BFF4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ABE830-B133-69D9-CA7D-A9D528CE9FFE}"/>
              </a:ext>
            </a:extLst>
          </p:cNvPr>
          <p:cNvSpPr txBox="1"/>
          <p:nvPr/>
        </p:nvSpPr>
        <p:spPr>
          <a:xfrm>
            <a:off x="235117" y="452173"/>
            <a:ext cx="11628020" cy="7797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2400" b="1" kern="1400" spc="-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sz="2400" b="1" kern="1400" spc="-5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</a:t>
            </a:r>
            <a:r>
              <a:rPr lang="en-US" sz="2400" b="1" kern="1400" spc="-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Avenue – River Road to Grant Road</a:t>
            </a:r>
            <a:endParaRPr lang="en-US" sz="2400" kern="1400" spc="-5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>
              <a:spcAft>
                <a:spcPts val="400"/>
              </a:spcAft>
              <a:buNone/>
            </a:pPr>
            <a:r>
              <a:rPr lang="en-US" sz="2400" b="1" kern="1400" spc="-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Community Outreach Phase III– 30% Design August 2026</a:t>
            </a:r>
          </a:p>
          <a:p>
            <a:r>
              <a:rPr lang="en-US" b="1" dirty="0"/>
              <a:t>Purpose</a:t>
            </a:r>
          </a:p>
          <a:p>
            <a:r>
              <a:rPr lang="en-US" dirty="0"/>
              <a:t>The purpose of this phase of outreach is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Educate the community on this road project and the most up to date 30% Design 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Collect community and business owners' feedback on proposed roadway options and elements.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Open House Event: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In person open house event on </a:t>
            </a:r>
            <a:r>
              <a:rPr lang="en-US" sz="1600" b="1" u="sng" dirty="0">
                <a:solidFill>
                  <a:schemeClr val="tx2">
                    <a:lumMod val="75000"/>
                  </a:schemeClr>
                </a:solidFill>
              </a:rPr>
              <a:t>Wednesday, August 5, 2026, from 5:30 to 7:00 p.m</a:t>
            </a: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. at the Donna R. Liggins Recreation Center.  </a:t>
            </a:r>
            <a:r>
              <a:rPr lang="en-US" sz="1600" b="1" dirty="0">
                <a:solidFill>
                  <a:srgbClr val="FF0000"/>
                </a:solidFill>
              </a:rPr>
              <a:t>We had between 50 and 60 attendees, almost exclusively positive feedback on the proposed improvements.</a:t>
            </a:r>
          </a:p>
          <a:p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Online Public Meeting: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This will be an online version of the open house where people can visit at their convenience from </a:t>
            </a:r>
            <a:endParaRPr lang="en-US" sz="1600" b="1" dirty="0">
              <a:solidFill>
                <a:schemeClr val="tx2">
                  <a:lumMod val="7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August 5, 2026, thru September 5, 2026.  </a:t>
            </a:r>
            <a:r>
              <a:rPr lang="en-US" sz="1600" b="1" dirty="0">
                <a:solidFill>
                  <a:srgbClr val="FF0000"/>
                </a:solidFill>
              </a:rPr>
              <a:t>As of today, we had a total of 170 </a:t>
            </a:r>
          </a:p>
          <a:p>
            <a:pPr lvl="1"/>
            <a:r>
              <a:rPr lang="en-US" sz="1600" b="1" dirty="0">
                <a:solidFill>
                  <a:srgbClr val="FF0000"/>
                </a:solidFill>
              </a:rPr>
              <a:t>     views, 112 total users and 112 engaged sessions. </a:t>
            </a:r>
          </a:p>
          <a:p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Community Events: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We attended the Rillito Heirloom Farmers Market on both 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August 9</a:t>
            </a:r>
            <a:r>
              <a:rPr lang="en-US" sz="1600" b="1" baseline="30000" dirty="0">
                <a:solidFill>
                  <a:schemeClr val="tx2">
                    <a:lumMod val="75000"/>
                  </a:schemeClr>
                </a:solidFill>
              </a:rPr>
              <a:t>th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and</a:t>
            </a:r>
          </a:p>
          <a:p>
            <a:pPr lvl="1"/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     August 23</a:t>
            </a:r>
            <a:r>
              <a:rPr lang="en-US" sz="1600" b="1" baseline="30000" dirty="0">
                <a:solidFill>
                  <a:schemeClr val="tx2">
                    <a:lumMod val="75000"/>
                  </a:schemeClr>
                </a:solidFill>
              </a:rPr>
              <a:t>rd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.  </a:t>
            </a:r>
            <a:r>
              <a:rPr lang="en-US" sz="1600" b="1" dirty="0">
                <a:solidFill>
                  <a:srgbClr val="FF0000"/>
                </a:solidFill>
              </a:rPr>
              <a:t>Even with the heat, I spoke with at least 20 people on the 9</a:t>
            </a:r>
            <a:r>
              <a:rPr lang="en-US" sz="1600" b="1" baseline="30000" dirty="0">
                <a:solidFill>
                  <a:srgbClr val="FF0000"/>
                </a:solidFill>
              </a:rPr>
              <a:t>th</a:t>
            </a:r>
            <a:r>
              <a:rPr lang="en-US" sz="1600" b="1" dirty="0">
                <a:solidFill>
                  <a:srgbClr val="FF0000"/>
                </a:solidFill>
              </a:rPr>
              <a:t> and </a:t>
            </a:r>
          </a:p>
          <a:p>
            <a:pPr lvl="1"/>
            <a:r>
              <a:rPr lang="en-US" sz="1600" b="1" dirty="0">
                <a:solidFill>
                  <a:srgbClr val="FF0000"/>
                </a:solidFill>
              </a:rPr>
              <a:t>     about 30 people on the 23</a:t>
            </a:r>
            <a:r>
              <a:rPr lang="en-US" sz="1600" b="1" baseline="30000" dirty="0">
                <a:solidFill>
                  <a:srgbClr val="FF0000"/>
                </a:solidFill>
              </a:rPr>
              <a:t>rd</a:t>
            </a:r>
            <a:r>
              <a:rPr lang="en-US" sz="1600" b="1" dirty="0">
                <a:solidFill>
                  <a:srgbClr val="FF0000"/>
                </a:solidFill>
              </a:rPr>
              <a:t>. Almost all of them were very happy to see the </a:t>
            </a:r>
          </a:p>
          <a:p>
            <a:pPr lvl="1"/>
            <a:r>
              <a:rPr lang="en-US" sz="1600" b="1" dirty="0">
                <a:solidFill>
                  <a:srgbClr val="FF0000"/>
                </a:solidFill>
              </a:rPr>
              <a:t>     improvements proposed. </a:t>
            </a:r>
          </a:p>
          <a:p>
            <a:r>
              <a:rPr lang="en-US" sz="1600" b="1" dirty="0">
                <a:solidFill>
                  <a:schemeClr val="tx2">
                    <a:lumMod val="75000"/>
                  </a:schemeClr>
                </a:solidFill>
              </a:rPr>
              <a:t>Business Outreach and Engagement: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The RTA MainStreet Program will again talk with businesses along the </a:t>
            </a:r>
          </a:p>
          <a:p>
            <a:pPr lvl="1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     corridor and work along with the project team as they need with businesses </a:t>
            </a:r>
          </a:p>
          <a:p>
            <a:pPr lvl="1"/>
            <a:r>
              <a:rPr lang="en-US" sz="1600" dirty="0">
                <a:solidFill>
                  <a:schemeClr val="tx2">
                    <a:lumMod val="75000"/>
                  </a:schemeClr>
                </a:solidFill>
              </a:rPr>
              <a:t>     who will be directly affected by the design of the corridor.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 </a:t>
            </a:r>
          </a:p>
          <a:p>
            <a:pPr lvl="1">
              <a:spcAft>
                <a:spcPts val="400"/>
              </a:spcAft>
            </a:pPr>
            <a:endParaRPr lang="en-US" sz="2400" kern="1400" spc="-5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Aft>
                <a:spcPts val="400"/>
              </a:spcAft>
              <a:buNone/>
            </a:pPr>
            <a:endParaRPr lang="en-US" sz="2400" kern="1400" spc="-50" dirty="0">
              <a:effectLst/>
              <a:latin typeface="Aptos Display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C322BA-7C77-0019-0534-C2A02E93E6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046" y="4245344"/>
            <a:ext cx="3489065" cy="261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909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BD136-0A69-B5E3-154C-B10C55D09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7BEAAC-EEC3-A594-2F42-C2AA2C4E8D10}"/>
              </a:ext>
            </a:extLst>
          </p:cNvPr>
          <p:cNvSpPr txBox="1"/>
          <p:nvPr/>
        </p:nvSpPr>
        <p:spPr>
          <a:xfrm>
            <a:off x="235117" y="452173"/>
            <a:ext cx="11628020" cy="7520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2400" b="1" kern="1400" spc="-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sz="2400" b="1" kern="1400" spc="-5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</a:t>
            </a:r>
            <a:r>
              <a:rPr lang="en-US" sz="2400" b="1" kern="1400" spc="-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Avenue – River Road to Grant Road</a:t>
            </a:r>
            <a:endParaRPr lang="en-US" sz="2400" kern="1400" spc="-5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algn="ctr">
              <a:spcAft>
                <a:spcPts val="400"/>
              </a:spcAft>
              <a:buNone/>
            </a:pPr>
            <a:r>
              <a:rPr lang="en-US" sz="2400" b="1" kern="1400" spc="-5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Community Outreach Phase III– 30% Design August 2026</a:t>
            </a:r>
          </a:p>
          <a:p>
            <a:endParaRPr lang="en-US" b="1" dirty="0"/>
          </a:p>
          <a:p>
            <a:r>
              <a:rPr lang="en-US" sz="2000" b="1" dirty="0"/>
              <a:t>Major Themes We Heard from the Community on 30% Design of 1</a:t>
            </a:r>
            <a:r>
              <a:rPr lang="en-US" sz="2000" b="1" baseline="30000" dirty="0"/>
              <a:t>st</a:t>
            </a:r>
            <a:r>
              <a:rPr lang="en-US" sz="2000" b="1" dirty="0"/>
              <a:t> Avenue: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We had several people thank us for doing the proposed improvements to 1</a:t>
            </a:r>
            <a:r>
              <a:rPr lang="en-US" sz="1600" baseline="30000" dirty="0"/>
              <a:t>st</a:t>
            </a:r>
            <a:r>
              <a:rPr lang="en-US" sz="1600" dirty="0"/>
              <a:t> Avenue, this seems to be the predominant theme.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People are happy to see that the city is improving this vital north/south artery.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There are a lot of comments about the consistent issues around drug use and the unhoused along the corridor, people feel that these factors that have made 1</a:t>
            </a:r>
            <a:r>
              <a:rPr lang="en-US" sz="1600" baseline="30000" dirty="0"/>
              <a:t>st</a:t>
            </a:r>
            <a:r>
              <a:rPr lang="en-US" sz="1600" dirty="0"/>
              <a:t> Avenue an unattractive and unsafe corridor.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There were several comments about bus riders and bus stops, everyone wants to see the bus stops made safer from the drug use and the unhoused. There is also always a call or two from people who want to choose exactly where the bus stops should be located. One person wanted us to prioritize bus riders over bicycle users; he feels that we should do counts on bike riders in comparison to bus riders to see whom should  have the priority.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We had one or two comments about the channelized right turns claiming that they are extremely dangerous for cyclists.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final numbers about the Limberlost Alternative to keep median or remove median ended up with 73% of those that commented voted to remove </a:t>
            </a:r>
            <a:r>
              <a:rPr lang="en-US" sz="1600"/>
              <a:t>the median.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endParaRPr lang="en-US" dirty="0"/>
          </a:p>
          <a:p>
            <a:pPr lvl="1"/>
            <a:r>
              <a:rPr lang="en-US" dirty="0"/>
              <a:t> </a:t>
            </a:r>
          </a:p>
          <a:p>
            <a:pPr lvl="1">
              <a:spcAft>
                <a:spcPts val="400"/>
              </a:spcAft>
            </a:pPr>
            <a:endParaRPr lang="en-US" sz="2400" kern="1400" spc="-5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Aft>
                <a:spcPts val="400"/>
              </a:spcAft>
              <a:buNone/>
            </a:pPr>
            <a:endParaRPr lang="en-US" sz="2400" kern="1400" spc="-50" dirty="0">
              <a:effectLst/>
              <a:latin typeface="Aptos Display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82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0785A-D8CB-95A6-D154-804B87801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6E2E52F8-CB8F-BCEB-21A5-1EEA0B06697C}"/>
              </a:ext>
            </a:extLst>
          </p:cNvPr>
          <p:cNvSpPr txBox="1"/>
          <p:nvPr/>
        </p:nvSpPr>
        <p:spPr>
          <a:xfrm>
            <a:off x="4938154" y="2037706"/>
            <a:ext cx="73930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chemeClr val="tx2">
                    <a:lumMod val="75000"/>
                  </a:schemeClr>
                </a:solidFill>
              </a:rPr>
              <a:t>A New Phase III Community Outreach Summary Report is in the works and will be shared with the task force upon completion and approval.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3B1A561-0510-0793-62A4-3D32E3D9E2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2"/>
          <a:stretch>
            <a:fillRect/>
          </a:stretch>
        </p:blipFill>
        <p:spPr>
          <a:xfrm>
            <a:off x="592853" y="742093"/>
            <a:ext cx="4345301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993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DB528-E0EC-CA4C-7A5B-9D07B1573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6D3B2-67A3-67A1-8208-C8849A4C9B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3771" y="2680351"/>
            <a:ext cx="6819900" cy="1877705"/>
          </a:xfrm>
        </p:spPr>
        <p:txBody>
          <a:bodyPr>
            <a:noAutofit/>
          </a:bodyPr>
          <a:lstStyle/>
          <a:p>
            <a:r>
              <a:rPr lang="en-US">
                <a:ea typeface="Roboto"/>
                <a:cs typeface="Roboto"/>
              </a:rPr>
              <a:t>Recommendation on Removal of Existing Median at Limberlost</a:t>
            </a:r>
            <a:br>
              <a:rPr lang="en-US"/>
            </a:br>
            <a:endParaRPr lang="en-US" sz="2800">
              <a:ea typeface="Roboto"/>
              <a:cs typeface="Roboto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648246-6432-FC75-6E23-0D48F84DDE3F}"/>
              </a:ext>
            </a:extLst>
          </p:cNvPr>
          <p:cNvCxnSpPr/>
          <p:nvPr/>
        </p:nvCxnSpPr>
        <p:spPr>
          <a:xfrm>
            <a:off x="1003771" y="4067175"/>
            <a:ext cx="60388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169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E8690-1069-66E2-98EA-00ED4931F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5FAA8B7-B1E4-46D2-A4C4-899E86D6B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33" y="309736"/>
            <a:ext cx="5110224" cy="650063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C6E2CA-7841-D51A-F282-B44EC72187C6}"/>
              </a:ext>
            </a:extLst>
          </p:cNvPr>
          <p:cNvSpPr txBox="1"/>
          <p:nvPr/>
        </p:nvSpPr>
        <p:spPr>
          <a:xfrm>
            <a:off x="5495924" y="395023"/>
            <a:ext cx="6376737" cy="5868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2400" b="1" u="sng" kern="1400" spc="-5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Responses Received</a:t>
            </a:r>
            <a:endParaRPr lang="en-US" sz="2400" b="1" u="sng" kern="1400" spc="-5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16 for Removing the Median (73%)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6 for Keeping the Median (27%)</a:t>
            </a:r>
          </a:p>
          <a:p>
            <a:endParaRPr lang="en-US" sz="1400" i="1" dirty="0"/>
          </a:p>
          <a:p>
            <a:r>
              <a:rPr lang="en-US" sz="1400" i="1" dirty="0"/>
              <a:t>“I prefer whatever option improves bicycle safety while traveling on Limberlost. The current median geometry causes a dangerous compression and forces vehicles and bicycles into the same narrow lane. Limberlost in that area is essentially entirely residential on both sides of 1</a:t>
            </a:r>
            <a:r>
              <a:rPr lang="en-US" sz="1400" i="1" baseline="30000" dirty="0"/>
              <a:t>st</a:t>
            </a:r>
            <a:r>
              <a:rPr lang="en-US" sz="1400" i="1" dirty="0"/>
              <a:t> Ave. Let’s keep it that.”</a:t>
            </a:r>
          </a:p>
          <a:p>
            <a:endParaRPr lang="en-US" sz="1400" i="1" dirty="0"/>
          </a:p>
          <a:p>
            <a:r>
              <a:rPr lang="en-US" sz="1400" i="1" dirty="0"/>
              <a:t>“Limberlost is not an arterial. Traffic should be routed to 1</a:t>
            </a:r>
            <a:r>
              <a:rPr lang="en-US" sz="1400" i="1" baseline="30000" dirty="0"/>
              <a:t>st</a:t>
            </a:r>
            <a:r>
              <a:rPr lang="en-US" sz="1400" i="1" dirty="0"/>
              <a:t> Ave.”</a:t>
            </a:r>
          </a:p>
          <a:p>
            <a:endParaRPr lang="en-US" sz="1400" i="1" dirty="0"/>
          </a:p>
          <a:p>
            <a:r>
              <a:rPr lang="en-US" sz="1400" i="1" dirty="0"/>
              <a:t>“Will reduce need for U-turns and make it easier to exit the shopping center.” </a:t>
            </a:r>
          </a:p>
          <a:p>
            <a:endParaRPr lang="en-US" sz="1400" i="1" dirty="0"/>
          </a:p>
          <a:p>
            <a:r>
              <a:rPr lang="en-US" sz="1400" i="1" dirty="0"/>
              <a:t>“The existing median does not stop left turns, and only creates a dangerous situation where drivers use the oncoming traffic lane to get around the median”</a:t>
            </a:r>
          </a:p>
          <a:p>
            <a:endParaRPr lang="en-US" sz="1400" i="1" dirty="0"/>
          </a:p>
          <a:p>
            <a:r>
              <a:rPr lang="en-US" sz="1400" i="1" dirty="0"/>
              <a:t>“If facilitates letting people go where the need to go. It’s a small side street without a ton of traffic, so it seems safe to turn left.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 </a:t>
            </a:r>
          </a:p>
          <a:p>
            <a:pPr lvl="1">
              <a:spcAft>
                <a:spcPts val="400"/>
              </a:spcAft>
            </a:pPr>
            <a:endParaRPr lang="en-US" sz="2400" kern="1400" spc="-5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Aft>
                <a:spcPts val="400"/>
              </a:spcAft>
              <a:buNone/>
            </a:pPr>
            <a:endParaRPr lang="en-US" sz="2400" kern="1400" spc="-50" dirty="0">
              <a:effectLst/>
              <a:latin typeface="Aptos Display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124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1DDAD-F2D9-2957-786C-6AE28C52B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3CCFC-3528-6AD3-417B-5222383F8A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3771" y="2680351"/>
            <a:ext cx="6819900" cy="1877705"/>
          </a:xfrm>
        </p:spPr>
        <p:txBody>
          <a:bodyPr>
            <a:noAutofit/>
          </a:bodyPr>
          <a:lstStyle/>
          <a:p>
            <a:r>
              <a:rPr lang="en-US">
                <a:ea typeface="Roboto"/>
                <a:cs typeface="Roboto"/>
              </a:rPr>
              <a:t>Recommendation to Support DCR</a:t>
            </a:r>
            <a:br>
              <a:rPr lang="en-US">
                <a:ea typeface="Roboto"/>
                <a:cs typeface="Roboto"/>
              </a:rPr>
            </a:br>
            <a:r>
              <a:rPr lang="en-US">
                <a:ea typeface="Roboto"/>
                <a:cs typeface="Roboto"/>
              </a:rPr>
              <a:t>and 30% Design</a:t>
            </a:r>
            <a:br>
              <a:rPr lang="en-US"/>
            </a:br>
            <a:endParaRPr lang="en-US" sz="2800">
              <a:ea typeface="Roboto"/>
              <a:cs typeface="Roboto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D636E8-0EC5-5B84-F43C-D50F2AC34D33}"/>
              </a:ext>
            </a:extLst>
          </p:cNvPr>
          <p:cNvCxnSpPr/>
          <p:nvPr/>
        </p:nvCxnSpPr>
        <p:spPr>
          <a:xfrm>
            <a:off x="1003771" y="4067175"/>
            <a:ext cx="60388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163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983DD-FBCF-BE52-ECF5-E18B67EFC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D878E-E777-A826-B154-4C0F00A7B6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3771" y="2680351"/>
            <a:ext cx="6819900" cy="1877705"/>
          </a:xfrm>
        </p:spPr>
        <p:txBody>
          <a:bodyPr>
            <a:noAutofit/>
          </a:bodyPr>
          <a:lstStyle/>
          <a:p>
            <a:r>
              <a:rPr lang="en-US">
                <a:ea typeface="Roboto"/>
                <a:cs typeface="Roboto"/>
              </a:rPr>
              <a:t>Next Steps and Project Phasing</a:t>
            </a:r>
            <a:br>
              <a:rPr lang="en-US"/>
            </a:br>
            <a:endParaRPr lang="en-US" sz="2800">
              <a:ea typeface="Roboto"/>
              <a:cs typeface="Roboto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AC361D7-4635-A586-4B05-CAEF3B1F84F8}"/>
              </a:ext>
            </a:extLst>
          </p:cNvPr>
          <p:cNvCxnSpPr>
            <a:cxnSpLocks/>
          </p:cNvCxnSpPr>
          <p:nvPr/>
        </p:nvCxnSpPr>
        <p:spPr>
          <a:xfrm>
            <a:off x="1003771" y="4067175"/>
            <a:ext cx="64573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8028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B854A-EBEF-5872-1148-89777FF7C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952325-6F16-B2C3-D0F6-8C0F7B524DC9}"/>
              </a:ext>
            </a:extLst>
          </p:cNvPr>
          <p:cNvSpPr txBox="1"/>
          <p:nvPr/>
        </p:nvSpPr>
        <p:spPr>
          <a:xfrm>
            <a:off x="235117" y="452173"/>
            <a:ext cx="4936958" cy="3467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2400" b="1" u="sng" kern="1400" spc="-5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Next Steps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RTA Management of the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Delivery in Two Phases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Wetmore to River First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Grant to Wetmore Second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Continuation of this Citizens Task Force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Other opportunities for participation</a:t>
            </a:r>
          </a:p>
          <a:p>
            <a:pPr lvl="1"/>
            <a:endParaRPr lang="en-US"/>
          </a:p>
          <a:p>
            <a:pPr lvl="1"/>
            <a:r>
              <a:rPr lang="en-US"/>
              <a:t> </a:t>
            </a:r>
          </a:p>
          <a:p>
            <a:pPr lvl="1">
              <a:spcAft>
                <a:spcPts val="400"/>
              </a:spcAft>
            </a:pPr>
            <a:endParaRPr lang="en-US" sz="2400" kern="1400" spc="-5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Aft>
                <a:spcPts val="400"/>
              </a:spcAft>
              <a:buNone/>
            </a:pPr>
            <a:endParaRPr lang="en-US" sz="2400" kern="1400" spc="-50">
              <a:effectLst/>
              <a:latin typeface="Aptos Display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86A538-CECC-E45C-4BDE-349844F9B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961" y="964274"/>
            <a:ext cx="6975922" cy="492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69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B798A-A976-BF4A-8D2B-749BFAC2C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503EC-F35D-6F47-901F-2C41AD3982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5" y="2680351"/>
            <a:ext cx="6819900" cy="1877705"/>
          </a:xfrm>
        </p:spPr>
        <p:txBody>
          <a:bodyPr>
            <a:noAutofit/>
          </a:bodyPr>
          <a:lstStyle/>
          <a:p>
            <a:r>
              <a:rPr lang="en-US">
                <a:ea typeface="Roboto"/>
                <a:cs typeface="Roboto"/>
              </a:rPr>
              <a:t>Adjournment</a:t>
            </a:r>
            <a:br>
              <a:rPr lang="en-US"/>
            </a:br>
            <a:endParaRPr lang="en-US" sz="2800">
              <a:ea typeface="Roboto"/>
              <a:cs typeface="Roboto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7FD50D2-F9E5-45EB-374B-E8D1AE8E57C9}"/>
              </a:ext>
            </a:extLst>
          </p:cNvPr>
          <p:cNvCxnSpPr/>
          <p:nvPr/>
        </p:nvCxnSpPr>
        <p:spPr>
          <a:xfrm>
            <a:off x="1285875" y="4067175"/>
            <a:ext cx="60388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60975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rgbClr val="FFFFFF"/>
      </a:lt1>
      <a:dk2>
        <a:srgbClr val="1B2D52"/>
      </a:dk2>
      <a:lt2>
        <a:srgbClr val="F0D2A1"/>
      </a:lt2>
      <a:accent1>
        <a:srgbClr val="1970A0"/>
      </a:accent1>
      <a:accent2>
        <a:srgbClr val="1D7481"/>
      </a:accent2>
      <a:accent3>
        <a:srgbClr val="F3A945"/>
      </a:accent3>
      <a:accent4>
        <a:srgbClr val="9E361B"/>
      </a:accent4>
      <a:accent5>
        <a:srgbClr val="5CB3CD"/>
      </a:accent5>
      <a:accent6>
        <a:srgbClr val="2A7A55"/>
      </a:accent6>
      <a:hlink>
        <a:srgbClr val="467886"/>
      </a:hlink>
      <a:folHlink>
        <a:srgbClr val="96607D"/>
      </a:folHlink>
    </a:clrScheme>
    <a:fontScheme name="First Avenu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irst Ave Powerpoint Template.pptx" id="{AEACAC99-4108-40B9-85FD-777788FCCE26}" vid="{82A4BA48-F311-44A1-8935-FB0EB3F43D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1CA3D82977849B7BA409E469067BA" ma:contentTypeVersion="18" ma:contentTypeDescription="Create a new document." ma:contentTypeScope="" ma:versionID="401d8a871909c3cde1c07c6f02da8799">
  <xsd:schema xmlns:xsd="http://www.w3.org/2001/XMLSchema" xmlns:xs="http://www.w3.org/2001/XMLSchema" xmlns:p="http://schemas.microsoft.com/office/2006/metadata/properties" xmlns:ns1="http://schemas.microsoft.com/sharepoint/v3" xmlns:ns2="e1bfaa2e-518f-4da7-bc6d-d734c5336a85" xmlns:ns3="39a41fc9-6dc5-46c1-a1c0-f1e450896e3e" targetNamespace="http://schemas.microsoft.com/office/2006/metadata/properties" ma:root="true" ma:fieldsID="e4392370eede42ed522acf7886ad1c22" ns1:_="" ns2:_="" ns3:_="">
    <xsd:import namespace="http://schemas.microsoft.com/sharepoint/v3"/>
    <xsd:import namespace="e1bfaa2e-518f-4da7-bc6d-d734c5336a85"/>
    <xsd:import namespace="39a41fc9-6dc5-46c1-a1c0-f1e450896e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File_Status" minOccurs="0"/>
                <xsd:element ref="ns2:MediaServiceLocation" minOccurs="0"/>
                <xsd:element ref="ns2:MediaLengthInSecond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bfaa2e-518f-4da7-bc6d-d734c5336a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8099e0b-e00c-469a-8e3e-581119cc870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File_Status" ma:index="19" nillable="true" ma:displayName="File_Status" ma:format="Dropdown" ma:internalName="File_Status">
      <xsd:simpleType>
        <xsd:restriction base="dms:Choice">
          <xsd:enumeration value="Final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41fc9-6dc5-46c1-a1c0-f1e450896e3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9ef51fa-b4bb-4a64-a9b7-5c45b12346a9}" ma:internalName="TaxCatchAll" ma:showField="CatchAllData" ma:web="39a41fc9-6dc5-46c1-a1c0-f1e450896e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e1bfaa2e-518f-4da7-bc6d-d734c5336a85">
      <Terms xmlns="http://schemas.microsoft.com/office/infopath/2007/PartnerControls"/>
    </lcf76f155ced4ddcb4097134ff3c332f>
    <TaxCatchAll xmlns="39a41fc9-6dc5-46c1-a1c0-f1e450896e3e" xsi:nil="true"/>
    <File_Status xmlns="e1bfaa2e-518f-4da7-bc6d-d734c5336a85" xsi:nil="true"/>
  </documentManagement>
</p:properties>
</file>

<file path=customXml/itemProps1.xml><?xml version="1.0" encoding="utf-8"?>
<ds:datastoreItem xmlns:ds="http://schemas.openxmlformats.org/officeDocument/2006/customXml" ds:itemID="{111AD67D-4CED-4CEB-AB11-779A0033B223}">
  <ds:schemaRefs>
    <ds:schemaRef ds:uri="39a41fc9-6dc5-46c1-a1c0-f1e450896e3e"/>
    <ds:schemaRef ds:uri="e1bfaa2e-518f-4da7-bc6d-d734c5336a8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FB8E628-5029-4563-ADE9-F7D3571811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6D2066-F6E4-4549-954B-8E0AA2A8B40B}">
  <ds:schemaRefs>
    <ds:schemaRef ds:uri="http://schemas.microsoft.com/sharepoint/v3"/>
    <ds:schemaRef ds:uri="http://schemas.microsoft.com/office/2006/documentManagement/types"/>
    <ds:schemaRef ds:uri="http://purl.org/dc/dcmitype/"/>
    <ds:schemaRef ds:uri="e1bfaa2e-518f-4da7-bc6d-d734c5336a85"/>
    <ds:schemaRef ds:uri="http://purl.org/dc/elements/1.1/"/>
    <ds:schemaRef ds:uri="39a41fc9-6dc5-46c1-a1c0-f1e450896e3e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Metadata/LabelInfo.xml><?xml version="1.0" encoding="utf-8"?>
<clbl:labelList xmlns:clbl="http://schemas.microsoft.com/office/2020/mipLabelMetadata">
  <clbl:label id="{b530ee07-aa2b-47c7-bd4c-7cc545b5d455}" enabled="1" method="Standard" siteId="{3667e201-cbdc-48b3-9b42-5d2d3f16e2a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First Ave Powerpoint Template</Template>
  <TotalTime>147</TotalTime>
  <Words>798</Words>
  <Application>Microsoft Office PowerPoint</Application>
  <PresentationFormat>Widescreen</PresentationFormat>
  <Paragraphs>82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Aptos Display</vt:lpstr>
      <vt:lpstr>Arial</vt:lpstr>
      <vt:lpstr>Courier New</vt:lpstr>
      <vt:lpstr>Roboto</vt:lpstr>
      <vt:lpstr>Times New Roman</vt:lpstr>
      <vt:lpstr>Wingdings</vt:lpstr>
      <vt:lpstr>Office Theme</vt:lpstr>
      <vt:lpstr>1st Avenue: River Road to Grant Road</vt:lpstr>
      <vt:lpstr>Approval of June 18, 2026 Meeting Minutes</vt:lpstr>
      <vt:lpstr>Call to the Audience</vt:lpstr>
      <vt:lpstr>Update Phase III Outreach Effort and Preliminary Summary Report </vt:lpstr>
      <vt:lpstr>PowerPoint Presentation</vt:lpstr>
      <vt:lpstr>PowerPoint Presentation</vt:lpstr>
      <vt:lpstr>PowerPoint Presentation</vt:lpstr>
      <vt:lpstr>Recommendation on Removal of Existing Median at Limberlost </vt:lpstr>
      <vt:lpstr>PowerPoint Presentation</vt:lpstr>
      <vt:lpstr>Recommendation to Support DCR and 30% Design </vt:lpstr>
      <vt:lpstr>Next Steps and Project Phasing </vt:lpstr>
      <vt:lpstr>PowerPoint Presentation</vt:lpstr>
      <vt:lpstr>Adjournment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1st Ave Project Overview and Task Force Role</dc:title>
  <dc:creator>Patrick Hartley</dc:creator>
  <cp:lastModifiedBy>Kirkman, Brent</cp:lastModifiedBy>
  <cp:revision>1</cp:revision>
  <dcterms:created xsi:type="dcterms:W3CDTF">2024-06-24T17:32:11Z</dcterms:created>
  <dcterms:modified xsi:type="dcterms:W3CDTF">2026-09-17T23:46:21Z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530ee07-aa2b-47c7-bd4c-7cc545b5d455_Enabled">
    <vt:lpwstr>true</vt:lpwstr>
  </property>
  <property fmtid="{D5CDD505-2E9C-101B-9397-08002B2CF9AE}" pid="3" name="MSIP_Label_b530ee07-aa2b-47c7-bd4c-7cc545b5d455_SetDate">
    <vt:lpwstr>2024-06-19T19:50:28Z</vt:lpwstr>
  </property>
  <property fmtid="{D5CDD505-2E9C-101B-9397-08002B2CF9AE}" pid="4" name="MSIP_Label_b530ee07-aa2b-47c7-bd4c-7cc545b5d455_Method">
    <vt:lpwstr>Standard</vt:lpwstr>
  </property>
  <property fmtid="{D5CDD505-2E9C-101B-9397-08002B2CF9AE}" pid="5" name="MSIP_Label_b530ee07-aa2b-47c7-bd4c-7cc545b5d455_Name">
    <vt:lpwstr>HDR General Label</vt:lpwstr>
  </property>
  <property fmtid="{D5CDD505-2E9C-101B-9397-08002B2CF9AE}" pid="6" name="MSIP_Label_b530ee07-aa2b-47c7-bd4c-7cc545b5d455_SiteId">
    <vt:lpwstr>3667e201-cbdc-48b3-9b42-5d2d3f16e2a9</vt:lpwstr>
  </property>
  <property fmtid="{D5CDD505-2E9C-101B-9397-08002B2CF9AE}" pid="7" name="MSIP_Label_b530ee07-aa2b-47c7-bd4c-7cc545b5d455_ActionId">
    <vt:lpwstr>b46fe021-eb88-46c9-8e07-bb6a68696c1f</vt:lpwstr>
  </property>
  <property fmtid="{D5CDD505-2E9C-101B-9397-08002B2CF9AE}" pid="8" name="MSIP_Label_b530ee07-aa2b-47c7-bd4c-7cc545b5d455_ContentBits">
    <vt:lpwstr>0</vt:lpwstr>
  </property>
  <property fmtid="{D5CDD505-2E9C-101B-9397-08002B2CF9AE}" pid="9" name="ContentTypeId">
    <vt:lpwstr>0x0101004BF1CA3D82977849B7BA409E469067BA</vt:lpwstr>
  </property>
  <property fmtid="{D5CDD505-2E9C-101B-9397-08002B2CF9AE}" pid="10" name="MediaServiceImageTags">
    <vt:lpwstr/>
  </property>
</Properties>
</file>